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Lst>
  <p:sldSz cx="9144000" cy="6858000" type="screen4x3"/>
  <p:notesSz cx="6797675" cy="987425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6" d="100"/>
          <a:sy n="106" d="100"/>
        </p:scale>
        <p:origin x="16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03/03/1441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hyperlink" Target="mailto:iecegypt@link.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م محمد صلاح\م محمد صلاح\New\جديد\ARABIC\مقترح آخر\jjjjjj.gif"/>
          <p:cNvPicPr>
            <a:picLocks noChangeAspect="1" noChangeArrowheads="1"/>
          </p:cNvPicPr>
          <p:nvPr/>
        </p:nvPicPr>
        <p:blipFill>
          <a:blip r:embed="rId2" cstate="print"/>
          <a:srcRect l="18510" b="8046"/>
          <a:stretch>
            <a:fillRect/>
          </a:stretch>
        </p:blipFill>
        <p:spPr bwMode="auto">
          <a:xfrm>
            <a:off x="6732240" y="332656"/>
            <a:ext cx="2162175" cy="687545"/>
          </a:xfrm>
          <a:prstGeom prst="rect">
            <a:avLst/>
          </a:prstGeom>
          <a:noFill/>
        </p:spPr>
      </p:pic>
      <p:sp>
        <p:nvSpPr>
          <p:cNvPr id="3" name="TextBox 4"/>
          <p:cNvSpPr txBox="1"/>
          <p:nvPr/>
        </p:nvSpPr>
        <p:spPr>
          <a:xfrm>
            <a:off x="6012160" y="293016"/>
            <a:ext cx="2499447" cy="491612"/>
          </a:xfrm>
          <a:prstGeom prst="rect">
            <a:avLst/>
          </a:prstGeom>
          <a:noFill/>
        </p:spPr>
        <p:txBody>
          <a:bodyPr wrap="square" lIns="182057" tIns="91029" rIns="182057" bIns="91029" rtlCol="0">
            <a:spAutoFit/>
          </a:bodyPr>
          <a:lstStyle/>
          <a:p>
            <a:r>
              <a:rPr lang="ar-EG" sz="2000" b="1" dirty="0" smtClean="0">
                <a:solidFill>
                  <a:schemeClr val="accent5">
                    <a:lumMod val="50000"/>
                  </a:schemeClr>
                </a:solidFill>
              </a:rPr>
              <a:t>نبــذة تـاريخـيـة</a:t>
            </a:r>
            <a:endParaRPr lang="en-US" sz="2000" b="1" dirty="0">
              <a:solidFill>
                <a:schemeClr val="accent5">
                  <a:lumMod val="50000"/>
                </a:schemeClr>
              </a:solidFill>
            </a:endParaRPr>
          </a:p>
        </p:txBody>
      </p:sp>
      <p:sp>
        <p:nvSpPr>
          <p:cNvPr id="6" name="TextBox 3"/>
          <p:cNvSpPr txBox="1"/>
          <p:nvPr/>
        </p:nvSpPr>
        <p:spPr>
          <a:xfrm>
            <a:off x="4283968" y="684697"/>
            <a:ext cx="5184576" cy="1304143"/>
          </a:xfrm>
          <a:prstGeom prst="rect">
            <a:avLst/>
          </a:prstGeom>
          <a:noFill/>
        </p:spPr>
        <p:txBody>
          <a:bodyPr wrap="square" lIns="182057" tIns="91029" rIns="182057" bIns="91029" rtlCol="0">
            <a:spAutoFit/>
          </a:bodyPr>
          <a:lstStyle/>
          <a:p>
            <a:pPr marL="568928" indent="-568928" algn="just">
              <a:lnSpc>
                <a:spcPct val="130000"/>
              </a:lnSpc>
              <a:spcBef>
                <a:spcPts val="4200"/>
              </a:spcBef>
            </a:pPr>
            <a:r>
              <a:rPr lang="ar-EG" sz="1400" b="1" dirty="0" smtClean="0">
                <a:solidFill>
                  <a:schemeClr val="bg2">
                    <a:lumMod val="10000"/>
                  </a:schemeClr>
                </a:solidFill>
              </a:rPr>
              <a:t>        </a:t>
            </a:r>
            <a:r>
              <a:rPr lang="en-US" sz="1400" b="1" dirty="0" smtClean="0">
                <a:solidFill>
                  <a:schemeClr val="bg2">
                    <a:lumMod val="10000"/>
                  </a:schemeClr>
                </a:solidFill>
              </a:rPr>
              <a:t>            </a:t>
            </a:r>
            <a:r>
              <a:rPr lang="ar-EG" sz="1400" b="1" dirty="0" smtClean="0">
                <a:solidFill>
                  <a:schemeClr val="bg2">
                    <a:lumMod val="10000"/>
                  </a:schemeClr>
                </a:solidFill>
              </a:rPr>
              <a:t>تم إنشاء الشعبة القومية للهيئة الكهربائية الفنية الدولية بناءً علي قرار رئيس الجمهورية رقم 1619 لسنة 1969 وعلي قرار وزير الكهرباء رقم 175 لسنة 1971 لتوحيد المواصفات القياسية الخاصة بالمعدات والآلات الكهربائية والإلكترونية والتكنولوجيات المتصلة </a:t>
            </a:r>
            <a:r>
              <a:rPr lang="ar-EG" sz="1400" b="1" dirty="0" err="1" smtClean="0">
                <a:solidFill>
                  <a:schemeClr val="bg2">
                    <a:lumMod val="10000"/>
                  </a:schemeClr>
                </a:solidFill>
              </a:rPr>
              <a:t>بها.</a:t>
            </a:r>
            <a:endParaRPr lang="en-US" sz="1400" b="1" dirty="0">
              <a:solidFill>
                <a:schemeClr val="bg2">
                  <a:lumMod val="10000"/>
                </a:schemeClr>
              </a:solidFill>
            </a:endParaRPr>
          </a:p>
        </p:txBody>
      </p:sp>
      <p:pic>
        <p:nvPicPr>
          <p:cNvPr id="18" name="Picture 3" descr="D:\م محمد صلاح\م محمد صلاح\New\جديد\ARABIC\مقترح آخر\jjjjjj.gif"/>
          <p:cNvPicPr>
            <a:picLocks noChangeAspect="1" noChangeArrowheads="1"/>
          </p:cNvPicPr>
          <p:nvPr/>
        </p:nvPicPr>
        <p:blipFill>
          <a:blip r:embed="rId2" cstate="print"/>
          <a:srcRect l="18510" b="8046"/>
          <a:stretch>
            <a:fillRect/>
          </a:stretch>
        </p:blipFill>
        <p:spPr bwMode="auto">
          <a:xfrm>
            <a:off x="6732240" y="1956472"/>
            <a:ext cx="2162175" cy="687545"/>
          </a:xfrm>
          <a:prstGeom prst="rect">
            <a:avLst/>
          </a:prstGeom>
          <a:noFill/>
        </p:spPr>
      </p:pic>
      <p:sp>
        <p:nvSpPr>
          <p:cNvPr id="19" name="TextBox 4"/>
          <p:cNvSpPr txBox="1"/>
          <p:nvPr/>
        </p:nvSpPr>
        <p:spPr>
          <a:xfrm>
            <a:off x="5816969" y="1916832"/>
            <a:ext cx="2499447" cy="491612"/>
          </a:xfrm>
          <a:prstGeom prst="rect">
            <a:avLst/>
          </a:prstGeom>
          <a:noFill/>
        </p:spPr>
        <p:txBody>
          <a:bodyPr wrap="square" lIns="182057" tIns="91029" rIns="182057" bIns="91029" rtlCol="0">
            <a:spAutoFit/>
          </a:bodyPr>
          <a:lstStyle/>
          <a:p>
            <a:r>
              <a:rPr lang="ar-EG" sz="2000" b="1" dirty="0" smtClean="0">
                <a:solidFill>
                  <a:schemeClr val="accent5">
                    <a:lumMod val="50000"/>
                  </a:schemeClr>
                </a:solidFill>
              </a:rPr>
              <a:t>الـــرؤيـــة</a:t>
            </a:r>
            <a:endParaRPr lang="en-US" sz="2000" b="1" dirty="0">
              <a:solidFill>
                <a:schemeClr val="accent5">
                  <a:lumMod val="50000"/>
                </a:schemeClr>
              </a:solidFill>
            </a:endParaRPr>
          </a:p>
        </p:txBody>
      </p:sp>
      <p:sp>
        <p:nvSpPr>
          <p:cNvPr id="20" name="TextBox 3"/>
          <p:cNvSpPr txBox="1"/>
          <p:nvPr/>
        </p:nvSpPr>
        <p:spPr>
          <a:xfrm>
            <a:off x="4283968" y="2308513"/>
            <a:ext cx="5184576" cy="463913"/>
          </a:xfrm>
          <a:prstGeom prst="rect">
            <a:avLst/>
          </a:prstGeom>
          <a:noFill/>
        </p:spPr>
        <p:txBody>
          <a:bodyPr wrap="square" lIns="182057" tIns="91029" rIns="182057" bIns="91029" rtlCol="0">
            <a:spAutoFit/>
          </a:bodyPr>
          <a:lstStyle/>
          <a:p>
            <a:pPr marL="568928" indent="-568928" algn="just">
              <a:lnSpc>
                <a:spcPct val="130000"/>
              </a:lnSpc>
              <a:spcBef>
                <a:spcPts val="4200"/>
              </a:spcBef>
            </a:pPr>
            <a:r>
              <a:rPr lang="ar-EG" sz="1400" b="1" dirty="0" smtClean="0">
                <a:solidFill>
                  <a:schemeClr val="bg2">
                    <a:lumMod val="10000"/>
                  </a:schemeClr>
                </a:solidFill>
              </a:rPr>
              <a:t>        </a:t>
            </a:r>
            <a:r>
              <a:rPr lang="en-US" sz="1400" b="1" dirty="0" smtClean="0">
                <a:solidFill>
                  <a:schemeClr val="bg2">
                    <a:lumMod val="10000"/>
                  </a:schemeClr>
                </a:solidFill>
              </a:rPr>
              <a:t>            </a:t>
            </a:r>
            <a:r>
              <a:rPr lang="ar-EG" sz="1400" b="1" dirty="0" smtClean="0">
                <a:solidFill>
                  <a:schemeClr val="bg2">
                    <a:lumMod val="10000"/>
                  </a:schemeClr>
                </a:solidFill>
              </a:rPr>
              <a:t>تعزيز الثقة في الصناعات والمهمات الكهربائية</a:t>
            </a:r>
            <a:r>
              <a:rPr lang="en-US" sz="1400" b="1" dirty="0" smtClean="0">
                <a:solidFill>
                  <a:schemeClr val="bg2">
                    <a:lumMod val="10000"/>
                  </a:schemeClr>
                </a:solidFill>
              </a:rPr>
              <a:t> </a:t>
            </a:r>
            <a:r>
              <a:rPr lang="ar-EG" sz="1400" b="1" dirty="0" smtClean="0">
                <a:solidFill>
                  <a:schemeClr val="bg2">
                    <a:lumMod val="10000"/>
                  </a:schemeClr>
                </a:solidFill>
              </a:rPr>
              <a:t>والإلكترونية في مصر </a:t>
            </a:r>
            <a:endParaRPr lang="en-US" sz="1400" b="1" dirty="0">
              <a:solidFill>
                <a:schemeClr val="bg2">
                  <a:lumMod val="10000"/>
                </a:schemeClr>
              </a:solidFill>
            </a:endParaRPr>
          </a:p>
        </p:txBody>
      </p:sp>
      <p:pic>
        <p:nvPicPr>
          <p:cNvPr id="21" name="Picture 3" descr="D:\م محمد صلاح\م محمد صلاح\New\جديد\ARABIC\مقترح آخر\jjjjjj.gif"/>
          <p:cNvPicPr>
            <a:picLocks noChangeAspect="1" noChangeArrowheads="1"/>
          </p:cNvPicPr>
          <p:nvPr/>
        </p:nvPicPr>
        <p:blipFill>
          <a:blip r:embed="rId2" cstate="print"/>
          <a:srcRect l="18510" b="8046"/>
          <a:stretch>
            <a:fillRect/>
          </a:stretch>
        </p:blipFill>
        <p:spPr bwMode="auto">
          <a:xfrm>
            <a:off x="6732240" y="2786933"/>
            <a:ext cx="2162175" cy="687545"/>
          </a:xfrm>
          <a:prstGeom prst="rect">
            <a:avLst/>
          </a:prstGeom>
          <a:noFill/>
        </p:spPr>
      </p:pic>
      <p:sp>
        <p:nvSpPr>
          <p:cNvPr id="22" name="TextBox 4"/>
          <p:cNvSpPr txBox="1"/>
          <p:nvPr/>
        </p:nvSpPr>
        <p:spPr>
          <a:xfrm>
            <a:off x="5816969" y="2747293"/>
            <a:ext cx="2499447" cy="491612"/>
          </a:xfrm>
          <a:prstGeom prst="rect">
            <a:avLst/>
          </a:prstGeom>
          <a:noFill/>
        </p:spPr>
        <p:txBody>
          <a:bodyPr wrap="square" lIns="182057" tIns="91029" rIns="182057" bIns="91029" rtlCol="0">
            <a:spAutoFit/>
          </a:bodyPr>
          <a:lstStyle/>
          <a:p>
            <a:r>
              <a:rPr lang="ar-EG" sz="2000" b="1" dirty="0" smtClean="0">
                <a:solidFill>
                  <a:schemeClr val="accent5">
                    <a:lumMod val="50000"/>
                  </a:schemeClr>
                </a:solidFill>
              </a:rPr>
              <a:t>الـرســالـة</a:t>
            </a:r>
            <a:endParaRPr lang="en-US" sz="2000" b="1" dirty="0">
              <a:solidFill>
                <a:schemeClr val="accent5">
                  <a:lumMod val="50000"/>
                </a:schemeClr>
              </a:solidFill>
            </a:endParaRPr>
          </a:p>
        </p:txBody>
      </p:sp>
      <p:sp>
        <p:nvSpPr>
          <p:cNvPr id="23" name="TextBox 3"/>
          <p:cNvSpPr txBox="1"/>
          <p:nvPr/>
        </p:nvSpPr>
        <p:spPr>
          <a:xfrm>
            <a:off x="4283968" y="3138974"/>
            <a:ext cx="5184576" cy="1304143"/>
          </a:xfrm>
          <a:prstGeom prst="rect">
            <a:avLst/>
          </a:prstGeom>
          <a:noFill/>
        </p:spPr>
        <p:txBody>
          <a:bodyPr wrap="square" lIns="182057" tIns="91029" rIns="182057" bIns="91029" rtlCol="0">
            <a:spAutoFit/>
          </a:bodyPr>
          <a:lstStyle/>
          <a:p>
            <a:pPr marL="568928" indent="-568928" algn="just">
              <a:lnSpc>
                <a:spcPct val="130000"/>
              </a:lnSpc>
              <a:spcBef>
                <a:spcPts val="4200"/>
              </a:spcBef>
            </a:pPr>
            <a:r>
              <a:rPr lang="ar-EG" sz="1400" b="1" dirty="0" smtClean="0">
                <a:solidFill>
                  <a:schemeClr val="bg2">
                    <a:lumMod val="10000"/>
                  </a:schemeClr>
                </a:solidFill>
              </a:rPr>
              <a:t>        </a:t>
            </a:r>
            <a:r>
              <a:rPr lang="en-US" sz="1400" b="1" dirty="0" smtClean="0">
                <a:solidFill>
                  <a:schemeClr val="bg2">
                    <a:lumMod val="10000"/>
                  </a:schemeClr>
                </a:solidFill>
              </a:rPr>
              <a:t>            </a:t>
            </a:r>
            <a:r>
              <a:rPr lang="ar-EG" sz="1400" b="1" dirty="0" smtClean="0">
                <a:solidFill>
                  <a:schemeClr val="bg2">
                    <a:lumMod val="10000"/>
                  </a:schemeClr>
                </a:solidFill>
              </a:rPr>
              <a:t>المشاركة في إعداد المواصفات الدولية </a:t>
            </a:r>
            <a:r>
              <a:rPr lang="ar-EG" sz="1400" b="1" dirty="0" err="1" smtClean="0">
                <a:solidFill>
                  <a:schemeClr val="bg2">
                    <a:lumMod val="10000"/>
                  </a:schemeClr>
                </a:solidFill>
              </a:rPr>
              <a:t>الكهروتقنية</a:t>
            </a:r>
            <a:r>
              <a:rPr lang="ar-EG" sz="1400" b="1" dirty="0" smtClean="0">
                <a:solidFill>
                  <a:schemeClr val="bg2">
                    <a:lumMod val="10000"/>
                  </a:schemeClr>
                </a:solidFill>
              </a:rPr>
              <a:t> لتتناسب مع طبيعة المناخ في مصر وكذلك متطلبات الصناعة المصـريــة فـي مجـالات الكـهــرباء والإلكترونيات، وتحقيق اشتراطات الحماية الصحية والبيئية للمواطن المصري.</a:t>
            </a:r>
            <a:endParaRPr lang="en-US" sz="1400" b="1" dirty="0">
              <a:solidFill>
                <a:schemeClr val="bg2">
                  <a:lumMod val="10000"/>
                </a:schemeClr>
              </a:solidFill>
            </a:endParaRPr>
          </a:p>
        </p:txBody>
      </p:sp>
      <p:pic>
        <p:nvPicPr>
          <p:cNvPr id="24" name="Picture 3" descr="D:\م محمد صلاح\م محمد صلاح\New\جديد\ARABIC\مقترح آخر\jjjjjj.gif"/>
          <p:cNvPicPr>
            <a:picLocks noChangeAspect="1" noChangeArrowheads="1"/>
          </p:cNvPicPr>
          <p:nvPr/>
        </p:nvPicPr>
        <p:blipFill>
          <a:blip r:embed="rId2" cstate="print"/>
          <a:srcRect l="18510" b="8046"/>
          <a:stretch>
            <a:fillRect/>
          </a:stretch>
        </p:blipFill>
        <p:spPr bwMode="auto">
          <a:xfrm>
            <a:off x="6732240" y="4434615"/>
            <a:ext cx="2162175" cy="687545"/>
          </a:xfrm>
          <a:prstGeom prst="rect">
            <a:avLst/>
          </a:prstGeom>
          <a:noFill/>
        </p:spPr>
      </p:pic>
      <p:sp>
        <p:nvSpPr>
          <p:cNvPr id="25" name="TextBox 4"/>
          <p:cNvSpPr txBox="1"/>
          <p:nvPr/>
        </p:nvSpPr>
        <p:spPr>
          <a:xfrm>
            <a:off x="5816969" y="4394975"/>
            <a:ext cx="2499447" cy="491612"/>
          </a:xfrm>
          <a:prstGeom prst="rect">
            <a:avLst/>
          </a:prstGeom>
          <a:noFill/>
        </p:spPr>
        <p:txBody>
          <a:bodyPr wrap="square" lIns="182057" tIns="91029" rIns="182057" bIns="91029" rtlCol="0">
            <a:spAutoFit/>
          </a:bodyPr>
          <a:lstStyle/>
          <a:p>
            <a:r>
              <a:rPr lang="ar-EG" sz="2000" b="1" dirty="0" smtClean="0">
                <a:solidFill>
                  <a:schemeClr val="accent5">
                    <a:lumMod val="50000"/>
                  </a:schemeClr>
                </a:solidFill>
              </a:rPr>
              <a:t>الأهــداف</a:t>
            </a:r>
            <a:endParaRPr lang="en-US" sz="2000" b="1" dirty="0">
              <a:solidFill>
                <a:schemeClr val="accent5">
                  <a:lumMod val="50000"/>
                </a:schemeClr>
              </a:solidFill>
            </a:endParaRPr>
          </a:p>
        </p:txBody>
      </p:sp>
      <p:sp>
        <p:nvSpPr>
          <p:cNvPr id="26" name="TextBox 3"/>
          <p:cNvSpPr txBox="1"/>
          <p:nvPr/>
        </p:nvSpPr>
        <p:spPr>
          <a:xfrm>
            <a:off x="4283968" y="4786656"/>
            <a:ext cx="4824536" cy="1522664"/>
          </a:xfrm>
          <a:prstGeom prst="rect">
            <a:avLst/>
          </a:prstGeom>
          <a:noFill/>
        </p:spPr>
        <p:txBody>
          <a:bodyPr wrap="square" lIns="182057" tIns="91029" rIns="182057" bIns="91029" rtlCol="0">
            <a:spAutoFit/>
          </a:bodyPr>
          <a:lstStyle/>
          <a:p>
            <a:pPr lvl="1" indent="-274320">
              <a:lnSpc>
                <a:spcPct val="150000"/>
              </a:lnSpc>
              <a:spcBef>
                <a:spcPts val="600"/>
              </a:spcBef>
              <a:buFont typeface="Arial" pitchFamily="34" charset="0"/>
              <a:buChar char="•"/>
            </a:pPr>
            <a:r>
              <a:rPr lang="ar-EG" sz="1400" b="1" dirty="0" smtClean="0">
                <a:solidFill>
                  <a:schemeClr val="bg2">
                    <a:lumMod val="10000"/>
                  </a:schemeClr>
                </a:solidFill>
              </a:rPr>
              <a:t>تعزيز الثقة في الصناعات والمهمات الكهربائية والإلكترونية في مصر.</a:t>
            </a:r>
          </a:p>
          <a:p>
            <a:pPr marL="457200" indent="-274320">
              <a:spcBef>
                <a:spcPts val="600"/>
              </a:spcBef>
              <a:buFont typeface="Arial" pitchFamily="34" charset="0"/>
              <a:buChar char="•"/>
            </a:pPr>
            <a:r>
              <a:rPr lang="ar-EG" sz="1400" b="1" dirty="0" smtClean="0">
                <a:solidFill>
                  <a:schemeClr val="bg2">
                    <a:lumMod val="10000"/>
                  </a:schemeClr>
                </a:solidFill>
              </a:rPr>
              <a:t>تــوفـيــر المواصفــات الدولــيــة </a:t>
            </a:r>
            <a:r>
              <a:rPr lang="ar-EG" sz="1400" b="1" dirty="0" err="1" smtClean="0">
                <a:solidFill>
                  <a:schemeClr val="bg2">
                    <a:lumMod val="10000"/>
                  </a:schemeClr>
                </a:solidFill>
              </a:rPr>
              <a:t>الكهـروتقــنـيـة</a:t>
            </a:r>
            <a:r>
              <a:rPr lang="ar-EG" sz="1400" b="1" dirty="0" smtClean="0">
                <a:solidFill>
                  <a:schemeClr val="bg2">
                    <a:lumMod val="10000"/>
                  </a:schemeClr>
                </a:solidFill>
              </a:rPr>
              <a:t> للصناعـــة المصـريـة.</a:t>
            </a:r>
          </a:p>
          <a:p>
            <a:pPr marL="457200" indent="-274320">
              <a:lnSpc>
                <a:spcPct val="150000"/>
              </a:lnSpc>
              <a:spcBef>
                <a:spcPts val="600"/>
              </a:spcBef>
              <a:buFont typeface="Arial" pitchFamily="34" charset="0"/>
              <a:buChar char="•"/>
            </a:pPr>
            <a:r>
              <a:rPr lang="ar-EG" sz="1400" b="1" dirty="0" smtClean="0">
                <a:solidFill>
                  <a:schemeClr val="bg2">
                    <a:lumMod val="10000"/>
                  </a:schemeClr>
                </a:solidFill>
              </a:rPr>
              <a:t>دعم الصناعة المصرية في المجال </a:t>
            </a:r>
            <a:r>
              <a:rPr lang="ar-EG" sz="1400" b="1" dirty="0" err="1" smtClean="0">
                <a:solidFill>
                  <a:schemeClr val="bg2">
                    <a:lumMod val="10000"/>
                  </a:schemeClr>
                </a:solidFill>
              </a:rPr>
              <a:t>الكهروتقنى</a:t>
            </a:r>
            <a:r>
              <a:rPr lang="ar-EG" sz="1400" b="1" dirty="0" smtClean="0">
                <a:solidFill>
                  <a:schemeClr val="bg2">
                    <a:lumMod val="10000"/>
                  </a:schemeClr>
                </a:solidFill>
              </a:rPr>
              <a:t> بأفضل المواصفات التي تتلاءم مع طبيعة مصر.</a:t>
            </a:r>
            <a:endParaRPr lang="en-US" sz="1400" b="1" dirty="0" smtClean="0">
              <a:solidFill>
                <a:schemeClr val="bg2">
                  <a:lumMod val="10000"/>
                </a:schemeClr>
              </a:solidFill>
            </a:endParaRPr>
          </a:p>
        </p:txBody>
      </p:sp>
      <p:pic>
        <p:nvPicPr>
          <p:cNvPr id="27" name="Picture 2" descr="D:\م محمد صلاح\م محمد صلاح\New\جديد\برزنتاشن\لانباغنبن.gif"/>
          <p:cNvPicPr>
            <a:picLocks noChangeAspect="1" noChangeArrowheads="1"/>
          </p:cNvPicPr>
          <p:nvPr/>
        </p:nvPicPr>
        <p:blipFill>
          <a:blip r:embed="rId3" cstate="print"/>
          <a:srcRect b="1887"/>
          <a:stretch>
            <a:fillRect/>
          </a:stretch>
        </p:blipFill>
        <p:spPr bwMode="auto">
          <a:xfrm>
            <a:off x="593180" y="2492896"/>
            <a:ext cx="3402756" cy="3528392"/>
          </a:xfrm>
          <a:prstGeom prst="rect">
            <a:avLst/>
          </a:prstGeom>
          <a:noFill/>
        </p:spPr>
      </p:pic>
      <p:pic>
        <p:nvPicPr>
          <p:cNvPr id="28" name="Picture 5"/>
          <p:cNvPicPr>
            <a:picLocks noChangeAspect="1" noChangeArrowheads="1"/>
          </p:cNvPicPr>
          <p:nvPr/>
        </p:nvPicPr>
        <p:blipFill>
          <a:blip r:embed="rId4" cstate="print"/>
          <a:srcRect/>
          <a:stretch>
            <a:fillRect/>
          </a:stretch>
        </p:blipFill>
        <p:spPr bwMode="auto">
          <a:xfrm>
            <a:off x="755576" y="548680"/>
            <a:ext cx="2967236" cy="17281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م محمد صلاح\م محمد صلاح\New\جديد\برزنتاشن\Back B   .gif"/>
          <p:cNvPicPr>
            <a:picLocks noChangeAspect="1" noChangeArrowheads="1"/>
          </p:cNvPicPr>
          <p:nvPr/>
        </p:nvPicPr>
        <p:blipFill>
          <a:blip r:embed="rId2" cstate="print"/>
          <a:srcRect/>
          <a:stretch>
            <a:fillRect/>
          </a:stretch>
        </p:blipFill>
        <p:spPr bwMode="auto">
          <a:xfrm>
            <a:off x="5228164" y="964544"/>
            <a:ext cx="3623442" cy="5328592"/>
          </a:xfrm>
          <a:prstGeom prst="rect">
            <a:avLst/>
          </a:prstGeom>
          <a:noFill/>
        </p:spPr>
      </p:pic>
      <p:grpSp>
        <p:nvGrpSpPr>
          <p:cNvPr id="16" name="مجموعة 15"/>
          <p:cNvGrpSpPr/>
          <p:nvPr/>
        </p:nvGrpSpPr>
        <p:grpSpPr>
          <a:xfrm>
            <a:off x="4923387" y="375221"/>
            <a:ext cx="3994189" cy="965547"/>
            <a:chOff x="4427984" y="364204"/>
            <a:chExt cx="4392488" cy="1061831"/>
          </a:xfrm>
        </p:grpSpPr>
        <p:pic>
          <p:nvPicPr>
            <p:cNvPr id="14" name="Picture 3" descr="D:\م محمد صلاح\م محمد صلاح\New\جديد\ARABIC\مقترح آخر\jjjjjj.gif"/>
            <p:cNvPicPr>
              <a:picLocks noChangeAspect="1" noChangeArrowheads="1"/>
            </p:cNvPicPr>
            <p:nvPr/>
          </p:nvPicPr>
          <p:blipFill>
            <a:blip r:embed="rId3" cstate="print"/>
            <a:srcRect l="18510" b="8046"/>
            <a:stretch>
              <a:fillRect/>
            </a:stretch>
          </p:blipFill>
          <p:spPr bwMode="auto">
            <a:xfrm>
              <a:off x="5483828" y="365024"/>
              <a:ext cx="3336644" cy="1061011"/>
            </a:xfrm>
            <a:prstGeom prst="rect">
              <a:avLst/>
            </a:prstGeom>
            <a:noFill/>
          </p:spPr>
        </p:pic>
        <p:pic>
          <p:nvPicPr>
            <p:cNvPr id="15" name="Picture 3" descr="D:\م محمد صلاح\م محمد صلاح\New\جديد\ARABIC\مقترح آخر\jjjjjj.gif"/>
            <p:cNvPicPr>
              <a:picLocks noChangeAspect="1" noChangeArrowheads="1"/>
            </p:cNvPicPr>
            <p:nvPr/>
          </p:nvPicPr>
          <p:blipFill>
            <a:blip r:embed="rId3" cstate="print"/>
            <a:srcRect l="18510" r="25214" b="8046"/>
            <a:stretch>
              <a:fillRect/>
            </a:stretch>
          </p:blipFill>
          <p:spPr bwMode="auto">
            <a:xfrm>
              <a:off x="4427984" y="364204"/>
              <a:ext cx="2304256" cy="1061011"/>
            </a:xfrm>
            <a:prstGeom prst="rect">
              <a:avLst/>
            </a:prstGeom>
            <a:noFill/>
          </p:spPr>
        </p:pic>
      </p:grpSp>
      <p:sp>
        <p:nvSpPr>
          <p:cNvPr id="12" name="TextBox 4"/>
          <p:cNvSpPr txBox="1"/>
          <p:nvPr/>
        </p:nvSpPr>
        <p:spPr>
          <a:xfrm>
            <a:off x="3969857" y="404664"/>
            <a:ext cx="4515671" cy="491612"/>
          </a:xfrm>
          <a:prstGeom prst="rect">
            <a:avLst/>
          </a:prstGeom>
          <a:noFill/>
        </p:spPr>
        <p:txBody>
          <a:bodyPr wrap="square" lIns="182057" tIns="91029" rIns="182057" bIns="91029" rtlCol="0">
            <a:spAutoFit/>
          </a:bodyPr>
          <a:lstStyle/>
          <a:p>
            <a:r>
              <a:rPr lang="ar-EG" sz="2000" b="1" dirty="0" smtClean="0">
                <a:solidFill>
                  <a:schemeClr val="accent5">
                    <a:lumMod val="50000"/>
                  </a:schemeClr>
                </a:solidFill>
              </a:rPr>
              <a:t>مجال عمل الشعبة القومية</a:t>
            </a:r>
            <a:r>
              <a:rPr lang="en-US" sz="2000" b="1" dirty="0" smtClean="0">
                <a:solidFill>
                  <a:schemeClr val="accent5">
                    <a:lumMod val="50000"/>
                  </a:schemeClr>
                </a:solidFill>
              </a:rPr>
              <a:t> </a:t>
            </a:r>
            <a:r>
              <a:rPr lang="ar-EG" sz="2000" b="1" dirty="0" err="1" smtClean="0">
                <a:solidFill>
                  <a:schemeClr val="accent5">
                    <a:lumMod val="50000"/>
                  </a:schemeClr>
                </a:solidFill>
              </a:rPr>
              <a:t>الكهروتقنية</a:t>
            </a:r>
            <a:endParaRPr lang="en-US" sz="2000" b="1" dirty="0" smtClean="0">
              <a:solidFill>
                <a:schemeClr val="accent5">
                  <a:lumMod val="50000"/>
                </a:schemeClr>
              </a:solidFill>
            </a:endParaRPr>
          </a:p>
        </p:txBody>
      </p:sp>
      <p:grpSp>
        <p:nvGrpSpPr>
          <p:cNvPr id="17" name="مجموعة 16"/>
          <p:cNvGrpSpPr/>
          <p:nvPr/>
        </p:nvGrpSpPr>
        <p:grpSpPr>
          <a:xfrm flipH="1">
            <a:off x="227244" y="372296"/>
            <a:ext cx="3994189" cy="965547"/>
            <a:chOff x="4427984" y="364204"/>
            <a:chExt cx="4392488" cy="1061831"/>
          </a:xfrm>
        </p:grpSpPr>
        <p:pic>
          <p:nvPicPr>
            <p:cNvPr id="18" name="Picture 3" descr="D:\م محمد صلاح\م محمد صلاح\New\جديد\ARABIC\مقترح آخر\jjjjjj.gif"/>
            <p:cNvPicPr>
              <a:picLocks noChangeAspect="1" noChangeArrowheads="1"/>
            </p:cNvPicPr>
            <p:nvPr/>
          </p:nvPicPr>
          <p:blipFill>
            <a:blip r:embed="rId3" cstate="print"/>
            <a:srcRect l="18510" b="8046"/>
            <a:stretch>
              <a:fillRect/>
            </a:stretch>
          </p:blipFill>
          <p:spPr bwMode="auto">
            <a:xfrm>
              <a:off x="5483828" y="365024"/>
              <a:ext cx="3336644" cy="1061011"/>
            </a:xfrm>
            <a:prstGeom prst="rect">
              <a:avLst/>
            </a:prstGeom>
            <a:noFill/>
          </p:spPr>
        </p:pic>
        <p:pic>
          <p:nvPicPr>
            <p:cNvPr id="20" name="Picture 3" descr="D:\م محمد صلاح\م محمد صلاح\New\جديد\ARABIC\مقترح آخر\jjjjjj.gif"/>
            <p:cNvPicPr>
              <a:picLocks noChangeAspect="1" noChangeArrowheads="1"/>
            </p:cNvPicPr>
            <p:nvPr/>
          </p:nvPicPr>
          <p:blipFill>
            <a:blip r:embed="rId3" cstate="print"/>
            <a:srcRect l="18510" r="25214" b="8046"/>
            <a:stretch>
              <a:fillRect/>
            </a:stretch>
          </p:blipFill>
          <p:spPr bwMode="auto">
            <a:xfrm>
              <a:off x="4427984" y="364204"/>
              <a:ext cx="2304256" cy="1061011"/>
            </a:xfrm>
            <a:prstGeom prst="rect">
              <a:avLst/>
            </a:prstGeom>
            <a:noFill/>
          </p:spPr>
        </p:pic>
      </p:grpSp>
      <p:sp>
        <p:nvSpPr>
          <p:cNvPr id="21" name="TextBox 4"/>
          <p:cNvSpPr txBox="1"/>
          <p:nvPr/>
        </p:nvSpPr>
        <p:spPr>
          <a:xfrm>
            <a:off x="-111715" y="428940"/>
            <a:ext cx="4354403" cy="491612"/>
          </a:xfrm>
          <a:prstGeom prst="rect">
            <a:avLst/>
          </a:prstGeom>
          <a:noFill/>
        </p:spPr>
        <p:txBody>
          <a:bodyPr wrap="square" lIns="182057" tIns="91029" rIns="182057" bIns="91029" rtlCol="0">
            <a:spAutoFit/>
          </a:bodyPr>
          <a:lstStyle/>
          <a:p>
            <a:r>
              <a:rPr lang="ar-EG" sz="1900" b="1" dirty="0" smtClean="0">
                <a:solidFill>
                  <a:schemeClr val="accent5">
                    <a:lumMod val="50000"/>
                  </a:schemeClr>
                </a:solidFill>
              </a:rPr>
              <a:t>العائد من استخدام المواصفات الكهروتقنية</a:t>
            </a:r>
            <a:endParaRPr lang="en-US" sz="1900" b="1" dirty="0">
              <a:solidFill>
                <a:schemeClr val="accent5">
                  <a:lumMod val="50000"/>
                </a:schemeClr>
              </a:solidFill>
            </a:endParaRPr>
          </a:p>
        </p:txBody>
      </p:sp>
      <p:pic>
        <p:nvPicPr>
          <p:cNvPr id="22" name="Picture 5" descr="D:\م محمد صلاح\م محمد صلاح\New\جديد\ARABIC\مقترح آخر\Untitled-2.gif"/>
          <p:cNvPicPr>
            <a:picLocks noChangeAspect="1" noChangeArrowheads="1"/>
          </p:cNvPicPr>
          <p:nvPr/>
        </p:nvPicPr>
        <p:blipFill>
          <a:blip r:embed="rId4" cstate="print"/>
          <a:srcRect/>
          <a:stretch>
            <a:fillRect/>
          </a:stretch>
        </p:blipFill>
        <p:spPr bwMode="auto">
          <a:xfrm>
            <a:off x="0" y="1124745"/>
            <a:ext cx="4305139" cy="3816423"/>
          </a:xfrm>
          <a:prstGeom prst="rect">
            <a:avLst/>
          </a:prstGeom>
          <a:noFill/>
        </p:spPr>
      </p:pic>
      <p:pic>
        <p:nvPicPr>
          <p:cNvPr id="24" name="Picture 3" descr="D:\م محمد صلاح\م محمد صلاح\New\جديد\ARABIC\مقترح آخر\jjjjjj.gif"/>
          <p:cNvPicPr>
            <a:picLocks noChangeAspect="1" noChangeArrowheads="1"/>
          </p:cNvPicPr>
          <p:nvPr/>
        </p:nvPicPr>
        <p:blipFill>
          <a:blip r:embed="rId3" cstate="print"/>
          <a:srcRect l="18510" t="6568" r="14857" b="86864"/>
          <a:stretch>
            <a:fillRect/>
          </a:stretch>
        </p:blipFill>
        <p:spPr bwMode="auto">
          <a:xfrm rot="16200000">
            <a:off x="3291443" y="3406141"/>
            <a:ext cx="2592289" cy="457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م محمد صلاح\م محمد صلاح\New\جديد\برزنتاشن\اعلانتتت.jpg"/>
          <p:cNvPicPr>
            <a:picLocks noChangeAspect="1" noChangeArrowheads="1"/>
          </p:cNvPicPr>
          <p:nvPr/>
        </p:nvPicPr>
        <p:blipFill>
          <a:blip r:embed="rId2" cstate="print"/>
          <a:srcRect/>
          <a:stretch>
            <a:fillRect/>
          </a:stretch>
        </p:blipFill>
        <p:spPr bwMode="auto">
          <a:xfrm>
            <a:off x="4144" y="13076"/>
            <a:ext cx="9144000" cy="6858000"/>
          </a:xfrm>
          <a:prstGeom prst="rect">
            <a:avLst/>
          </a:prstGeom>
          <a:noFill/>
        </p:spPr>
      </p:pic>
      <p:sp>
        <p:nvSpPr>
          <p:cNvPr id="15" name="TextBox 1"/>
          <p:cNvSpPr txBox="1"/>
          <p:nvPr/>
        </p:nvSpPr>
        <p:spPr>
          <a:xfrm flipH="1">
            <a:off x="1835696" y="1268760"/>
            <a:ext cx="5472616" cy="400110"/>
          </a:xfrm>
          <a:prstGeom prst="rect">
            <a:avLst/>
          </a:prstGeom>
          <a:noFill/>
        </p:spPr>
        <p:txBody>
          <a:bodyPr wrap="square" rtlCol="0">
            <a:spAutoFit/>
          </a:bodyPr>
          <a:lstStyle/>
          <a:p>
            <a:pPr algn="ctr">
              <a:spcBef>
                <a:spcPts val="600"/>
              </a:spcBef>
            </a:pPr>
            <a:r>
              <a:rPr lang="ar-EG" sz="2000" b="1" dirty="0" smtClean="0"/>
              <a:t>الشعبة القومية المصرية </a:t>
            </a:r>
            <a:r>
              <a:rPr lang="ar-EG" sz="2000" b="1" dirty="0" err="1" smtClean="0"/>
              <a:t>الكهروتقنية</a:t>
            </a:r>
            <a:r>
              <a:rPr lang="ar-EG" sz="2000" b="1" dirty="0" smtClean="0"/>
              <a:t> </a:t>
            </a:r>
            <a:r>
              <a:rPr lang="en-US" sz="2000" b="1" dirty="0" smtClean="0"/>
              <a:t>IEC</a:t>
            </a:r>
            <a:endParaRPr lang="ar-EG" sz="2000" b="1" dirty="0" smtClean="0"/>
          </a:p>
        </p:txBody>
      </p:sp>
      <p:sp>
        <p:nvSpPr>
          <p:cNvPr id="16" name="TextBox 1"/>
          <p:cNvSpPr txBox="1"/>
          <p:nvPr/>
        </p:nvSpPr>
        <p:spPr>
          <a:xfrm flipH="1">
            <a:off x="3851920" y="2708920"/>
            <a:ext cx="3744424" cy="1877437"/>
          </a:xfrm>
          <a:prstGeom prst="rect">
            <a:avLst/>
          </a:prstGeom>
          <a:noFill/>
        </p:spPr>
        <p:txBody>
          <a:bodyPr wrap="square" rtlCol="0">
            <a:spAutoFit/>
          </a:bodyPr>
          <a:lstStyle/>
          <a:p>
            <a:pPr algn="just"/>
            <a:r>
              <a:rPr lang="ar-EG" sz="1450" b="1" dirty="0" smtClean="0">
                <a:solidFill>
                  <a:srgbClr val="C00000"/>
                </a:solidFill>
              </a:rPr>
              <a:t>نجحت الشعبة </a:t>
            </a:r>
            <a:r>
              <a:rPr lang="ar-EG" sz="1450" b="1" dirty="0" smtClean="0"/>
              <a:t>في الحصول على </a:t>
            </a:r>
            <a:r>
              <a:rPr lang="ar-EG" sz="1450" b="1" dirty="0" smtClean="0">
                <a:solidFill>
                  <a:schemeClr val="tx1">
                    <a:lumMod val="95000"/>
                    <a:lumOff val="5000"/>
                  </a:schemeClr>
                </a:solidFill>
              </a:rPr>
              <a:t>شرف استضافة  هذا </a:t>
            </a:r>
            <a:r>
              <a:rPr lang="ar-EG" sz="1450" b="1" dirty="0" smtClean="0">
                <a:solidFill>
                  <a:srgbClr val="C00000"/>
                </a:solidFill>
              </a:rPr>
              <a:t>الاجتماع </a:t>
            </a:r>
            <a:r>
              <a:rPr lang="ar-EG" sz="1450" b="1" dirty="0" smtClean="0"/>
              <a:t>في </a:t>
            </a:r>
            <a:r>
              <a:rPr lang="ar-EG" sz="1450" b="1" dirty="0" err="1" smtClean="0"/>
              <a:t>الإسبوع</a:t>
            </a:r>
            <a:r>
              <a:rPr lang="ar-EG" sz="1450" b="1" dirty="0" smtClean="0"/>
              <a:t> الأخير من شهر أكتوبر 2023 في مدينة شرم </a:t>
            </a:r>
            <a:r>
              <a:rPr lang="ar-EG" sz="1450" b="1" dirty="0" err="1" smtClean="0"/>
              <a:t>الشيخ </a:t>
            </a:r>
            <a:r>
              <a:rPr lang="ar-EG" sz="1450" b="1" dirty="0" smtClean="0"/>
              <a:t>، يشارك في هذا الحدث أكثر من 4000 مشارك من 170 دولة حول العالم </a:t>
            </a:r>
            <a:r>
              <a:rPr lang="ar-EG" sz="1450" b="1" dirty="0" smtClean="0">
                <a:solidFill>
                  <a:srgbClr val="FF0000"/>
                </a:solidFill>
              </a:rPr>
              <a:t>والدعوة عامة </a:t>
            </a:r>
            <a:r>
              <a:rPr lang="ar-EG" sz="1450" b="1" dirty="0" smtClean="0"/>
              <a:t>لجميع الشركات والمصنعين المصريين للمشاركة في هذا الحدث الدولى الكبير المتخصص في الصناعات الكهربائية والإلكترونية والمشاركة في عضوية اللجان الفنية المتخصصة كل في مجاله</a:t>
            </a:r>
          </a:p>
        </p:txBody>
      </p:sp>
      <p:sp>
        <p:nvSpPr>
          <p:cNvPr id="17" name="TextBox 1"/>
          <p:cNvSpPr txBox="1"/>
          <p:nvPr/>
        </p:nvSpPr>
        <p:spPr>
          <a:xfrm flipH="1">
            <a:off x="3923920" y="2420888"/>
            <a:ext cx="3744424" cy="323165"/>
          </a:xfrm>
          <a:prstGeom prst="rect">
            <a:avLst/>
          </a:prstGeom>
          <a:noFill/>
        </p:spPr>
        <p:txBody>
          <a:bodyPr wrap="square" rtlCol="0">
            <a:spAutoFit/>
          </a:bodyPr>
          <a:lstStyle/>
          <a:p>
            <a:pPr algn="ctr">
              <a:spcBef>
                <a:spcPts val="600"/>
              </a:spcBef>
            </a:pPr>
            <a:r>
              <a:rPr lang="ar-EG" sz="1450" b="1" dirty="0" smtClean="0">
                <a:solidFill>
                  <a:schemeClr val="bg1"/>
                </a:solidFill>
              </a:rPr>
              <a:t>الاجتماع السنوي للمنظمة الدولية </a:t>
            </a:r>
            <a:r>
              <a:rPr lang="ar-EG" sz="1450" b="1" dirty="0" err="1" smtClean="0">
                <a:solidFill>
                  <a:schemeClr val="bg1"/>
                </a:solidFill>
              </a:rPr>
              <a:t>الكهروتقنية</a:t>
            </a:r>
            <a:endParaRPr lang="ar-EG" sz="1450" b="1" dirty="0" smtClean="0">
              <a:solidFill>
                <a:schemeClr val="bg1"/>
              </a:solidFill>
            </a:endParaRPr>
          </a:p>
        </p:txBody>
      </p:sp>
      <p:pic>
        <p:nvPicPr>
          <p:cNvPr id="18" name="Picture 6"/>
          <p:cNvPicPr>
            <a:picLocks noChangeAspect="1" noChangeArrowheads="1"/>
          </p:cNvPicPr>
          <p:nvPr/>
        </p:nvPicPr>
        <p:blipFill>
          <a:blip r:embed="rId3" cstate="print"/>
          <a:srcRect/>
          <a:stretch>
            <a:fillRect/>
          </a:stretch>
        </p:blipFill>
        <p:spPr bwMode="auto">
          <a:xfrm>
            <a:off x="5148064" y="5013176"/>
            <a:ext cx="1944216" cy="618054"/>
          </a:xfrm>
          <a:prstGeom prst="rect">
            <a:avLst/>
          </a:prstGeom>
          <a:noFill/>
          <a:ln w="9525">
            <a:noFill/>
            <a:miter lim="800000"/>
            <a:headEnd/>
            <a:tailEnd/>
          </a:ln>
          <a:effectLst/>
        </p:spPr>
      </p:pic>
      <p:sp>
        <p:nvSpPr>
          <p:cNvPr id="21" name="TextBox 1"/>
          <p:cNvSpPr txBox="1"/>
          <p:nvPr/>
        </p:nvSpPr>
        <p:spPr>
          <a:xfrm flipH="1">
            <a:off x="755576" y="4616549"/>
            <a:ext cx="3744424" cy="1692771"/>
          </a:xfrm>
          <a:prstGeom prst="rect">
            <a:avLst/>
          </a:prstGeom>
          <a:noFill/>
        </p:spPr>
        <p:txBody>
          <a:bodyPr wrap="square" rtlCol="0">
            <a:spAutoFit/>
          </a:bodyPr>
          <a:lstStyle/>
          <a:p>
            <a:pPr algn="just"/>
            <a:r>
              <a:rPr lang="ar-EG" sz="1300" b="1" dirty="0" smtClean="0">
                <a:solidFill>
                  <a:schemeClr val="bg1"/>
                </a:solidFill>
              </a:rPr>
              <a:t>مجمع وزارة الكهرباء والطاقة المتجددة</a:t>
            </a:r>
          </a:p>
          <a:p>
            <a:pPr algn="just"/>
            <a:r>
              <a:rPr lang="ar-EG" sz="1300" b="1" dirty="0" smtClean="0">
                <a:solidFill>
                  <a:schemeClr val="bg1"/>
                </a:solidFill>
              </a:rPr>
              <a:t>امتداد شارع </a:t>
            </a:r>
            <a:r>
              <a:rPr lang="ar-EG" sz="1300" b="1" dirty="0" err="1" smtClean="0">
                <a:solidFill>
                  <a:schemeClr val="bg1"/>
                </a:solidFill>
              </a:rPr>
              <a:t>رمسيس </a:t>
            </a:r>
            <a:r>
              <a:rPr lang="ar-EG" sz="1300" b="1" dirty="0" smtClean="0">
                <a:solidFill>
                  <a:schemeClr val="bg1"/>
                </a:solidFill>
              </a:rPr>
              <a:t>- أول مدينـة </a:t>
            </a:r>
            <a:r>
              <a:rPr lang="ar-EG" sz="1300" b="1" dirty="0" err="1" smtClean="0">
                <a:solidFill>
                  <a:schemeClr val="bg1"/>
                </a:solidFill>
              </a:rPr>
              <a:t>نصــر </a:t>
            </a:r>
            <a:r>
              <a:rPr lang="ar-EG" sz="1300" b="1" dirty="0" smtClean="0">
                <a:solidFill>
                  <a:schemeClr val="bg1"/>
                </a:solidFill>
              </a:rPr>
              <a:t>- العبـاسيـة </a:t>
            </a:r>
          </a:p>
          <a:p>
            <a:pPr algn="just"/>
            <a:r>
              <a:rPr lang="ar-EG" sz="1300" b="1" dirty="0" smtClean="0">
                <a:solidFill>
                  <a:schemeClr val="bg1"/>
                </a:solidFill>
              </a:rPr>
              <a:t>66191622 </a:t>
            </a:r>
            <a:r>
              <a:rPr lang="ar-EG" sz="1300" b="1" dirty="0" err="1" smtClean="0">
                <a:solidFill>
                  <a:schemeClr val="bg1"/>
                </a:solidFill>
              </a:rPr>
              <a:t>202+</a:t>
            </a:r>
            <a:endParaRPr lang="ar-EG" sz="1300" b="1" dirty="0" smtClean="0">
              <a:solidFill>
                <a:schemeClr val="bg1"/>
              </a:solidFill>
            </a:endParaRPr>
          </a:p>
          <a:p>
            <a:pPr algn="just"/>
            <a:r>
              <a:rPr lang="ar-EG" sz="1300" b="1" dirty="0" smtClean="0">
                <a:solidFill>
                  <a:schemeClr val="bg1"/>
                </a:solidFill>
              </a:rPr>
              <a:t>‎‪+20 114 440 2328</a:t>
            </a:r>
          </a:p>
          <a:p>
            <a:pPr algn="just"/>
            <a:r>
              <a:rPr lang="ar-EG" sz="1300" b="1" dirty="0" smtClean="0">
                <a:solidFill>
                  <a:schemeClr val="bg1"/>
                </a:solidFill>
              </a:rPr>
              <a:t>+20 100 408 6784  </a:t>
            </a:r>
          </a:p>
          <a:p>
            <a:pPr algn="just"/>
            <a:r>
              <a:rPr lang="en-US" sz="1300" b="1" dirty="0" smtClean="0">
                <a:solidFill>
                  <a:schemeClr val="bg1"/>
                </a:solidFill>
                <a:hlinkClick r:id="rId4"/>
              </a:rPr>
              <a:t>iecegypt@link.net</a:t>
            </a:r>
            <a:endParaRPr lang="ar-EG" sz="1300" b="1" dirty="0" smtClean="0">
              <a:solidFill>
                <a:schemeClr val="bg1"/>
              </a:solidFill>
            </a:endParaRPr>
          </a:p>
          <a:p>
            <a:pPr algn="just"/>
            <a:r>
              <a:rPr lang="en-US" sz="1300" b="1" dirty="0" smtClean="0">
                <a:solidFill>
                  <a:schemeClr val="bg1"/>
                </a:solidFill>
              </a:rPr>
              <a:t>www.moere.gov.eg/iec</a:t>
            </a:r>
          </a:p>
          <a:p>
            <a:pPr algn="just"/>
            <a:endParaRPr lang="ar-EG" sz="1300" b="1" dirty="0" smtClean="0">
              <a:solidFill>
                <a:schemeClr val="bg1"/>
              </a:solidFill>
            </a:endParaRPr>
          </a:p>
        </p:txBody>
      </p:sp>
      <p:pic>
        <p:nvPicPr>
          <p:cNvPr id="2054" name="Picture 6" descr="D:\م محمد صلاح\م محمد صلاح\New\جديد\ARABIC\ييبببببببب.gif"/>
          <p:cNvPicPr>
            <a:picLocks noChangeAspect="1" noChangeArrowheads="1"/>
          </p:cNvPicPr>
          <p:nvPr/>
        </p:nvPicPr>
        <p:blipFill>
          <a:blip r:embed="rId5" cstate="print"/>
          <a:srcRect/>
          <a:stretch>
            <a:fillRect/>
          </a:stretch>
        </p:blipFill>
        <p:spPr bwMode="auto">
          <a:xfrm>
            <a:off x="4572000" y="4653136"/>
            <a:ext cx="223824" cy="1457878"/>
          </a:xfrm>
          <a:prstGeom prst="rect">
            <a:avLst/>
          </a:prstGeom>
          <a:noFill/>
        </p:spPr>
      </p:pic>
      <p:pic>
        <p:nvPicPr>
          <p:cNvPr id="1026" name="Picture 2" descr="D:\م محمد صلاح\م محمد صلاح\New\جديد\برزنتاشن\OLD logo.jpg"/>
          <p:cNvPicPr>
            <a:picLocks noChangeAspect="1" noChangeArrowheads="1"/>
          </p:cNvPicPr>
          <p:nvPr/>
        </p:nvPicPr>
        <p:blipFill>
          <a:blip r:embed="rId6" cstate="print"/>
          <a:srcRect/>
          <a:stretch>
            <a:fillRect/>
          </a:stretch>
        </p:blipFill>
        <p:spPr bwMode="auto">
          <a:xfrm>
            <a:off x="1619672" y="2420888"/>
            <a:ext cx="2080847" cy="201622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224</Words>
  <Application>Microsoft Office PowerPoint</Application>
  <PresentationFormat>On-screen Show (4:3)</PresentationFormat>
  <Paragraphs>22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سمة Office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AMOO</dc:creator>
  <cp:lastModifiedBy>Eng/Hanan Abd el aziz</cp:lastModifiedBy>
  <cp:revision>51</cp:revision>
  <cp:lastPrinted>2019-10-31T07:28:04Z</cp:lastPrinted>
  <dcterms:created xsi:type="dcterms:W3CDTF">2019-10-30T15:53:53Z</dcterms:created>
  <dcterms:modified xsi:type="dcterms:W3CDTF">2019-10-31T13:55:03Z</dcterms:modified>
</cp:coreProperties>
</file>